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5" r:id="rId2"/>
    <p:sldId id="332" r:id="rId3"/>
    <p:sldId id="336" r:id="rId4"/>
    <p:sldId id="337" r:id="rId5"/>
    <p:sldId id="339" r:id="rId6"/>
    <p:sldId id="341" r:id="rId7"/>
  </p:sldIdLst>
  <p:sldSz cx="12195175" cy="6858000"/>
  <p:notesSz cx="6858000" cy="9144000"/>
  <p:custDataLst>
    <p:tags r:id="rId9"/>
  </p:custDataLst>
  <p:defaultTextStyle>
    <a:defPPr>
      <a:defRPr lang="ru-RU"/>
    </a:defPPr>
    <a:lvl1pPr marL="0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892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794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684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576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471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365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259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151" algn="l" defTabSz="121779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D6C3F6-3CDC-4765-B631-CBFAFD2E1258}">
          <p14:sldIdLst>
            <p14:sldId id="335"/>
            <p14:sldId id="332"/>
            <p14:sldId id="336"/>
            <p14:sldId id="337"/>
            <p14:sldId id="339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8" userDrawn="1">
          <p15:clr>
            <a:srgbClr val="A4A3A4"/>
          </p15:clr>
        </p15:guide>
        <p15:guide id="3" pos="91" userDrawn="1">
          <p15:clr>
            <a:srgbClr val="A4A3A4"/>
          </p15:clr>
        </p15:guide>
        <p15:guide id="5" pos="7606" userDrawn="1">
          <p15:clr>
            <a:srgbClr val="A4A3A4"/>
          </p15:clr>
        </p15:guide>
        <p15:guide id="6" pos="2866" userDrawn="1">
          <p15:clr>
            <a:srgbClr val="A4A3A4"/>
          </p15:clr>
        </p15:guide>
        <p15:guide id="7" pos="3841">
          <p15:clr>
            <a:srgbClr val="A4A3A4"/>
          </p15:clr>
        </p15:guide>
        <p15:guide id="8" pos="7591">
          <p15:clr>
            <a:srgbClr val="A4A3A4"/>
          </p15:clr>
        </p15:guide>
        <p15:guide id="9" pos="28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ильева Эмилия Сергеевна" initials="ВЭС" lastIdx="1" clrIdx="0"/>
  <p:cmAuthor id="2" name="Лыков Николай Сергеевич" initials="ЛНС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060"/>
    <a:srgbClr val="CDCDCD"/>
    <a:srgbClr val="00B0F0"/>
    <a:srgbClr val="6980AF"/>
    <a:srgbClr val="1091FC"/>
    <a:srgbClr val="D9D9D9"/>
    <a:srgbClr val="E69F00"/>
    <a:srgbClr val="FFCB57"/>
    <a:srgbClr val="0B366D"/>
    <a:srgbClr val="FFA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822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18"/>
        <p:guide pos="91"/>
        <p:guide pos="7606"/>
        <p:guide pos="2866"/>
        <p:guide pos="3841"/>
        <p:guide pos="7591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B6A7F-2A6C-48F0-85D4-7ACBF9902C9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B502A-9EEF-412C-BF72-C554C75FB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88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365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47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727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408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94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773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453" algn="l" defTabSz="9133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4" tIns="45667" rIns="91334" bIns="45667"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gpbu5021\Desktop\Папка Алечки Витальевны\0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11246159" cy="749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995AA-C26E-4AF6-A7BA-848B15EA88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2048" y="250279"/>
            <a:ext cx="10501171" cy="286212"/>
          </a:xfrm>
        </p:spPr>
        <p:txBody>
          <a:bodyPr wrap="square" lIns="0" bIns="0" anchor="ctr" anchorCtr="0">
            <a:spAutoFit/>
          </a:bodyPr>
          <a:lstStyle>
            <a:lvl1pPr>
              <a:lnSpc>
                <a:spcPct val="100000"/>
              </a:lnSpc>
              <a:defRPr kumimoji="0" lang="ru-RU" sz="1700" b="0" i="0" u="none" strike="noStrike" cap="all" spc="400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lang="ru-RU" sz="2400" smtClean="0"/>
            </a:lvl2pPr>
            <a:lvl3pPr>
              <a:defRPr lang="ru-RU" sz="2400" smtClean="0"/>
            </a:lvl3pPr>
            <a:lvl4pPr>
              <a:defRPr lang="ru-RU" sz="2400" smtClean="0"/>
            </a:lvl4pPr>
            <a:lvl5pPr>
              <a:defRPr lang="ru-RU" sz="2400"/>
            </a:lvl5pPr>
          </a:lstStyle>
          <a:p>
            <a:pPr marL="0" lvl="0">
              <a:lnSpc>
                <a:spcPct val="90000"/>
              </a:lnSpc>
              <a:spcBef>
                <a:spcPct val="0"/>
              </a:spcBef>
              <a:buNone/>
            </a:pPr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322048" y="1125851"/>
            <a:ext cx="11564898" cy="779684"/>
          </a:xfrm>
        </p:spPr>
        <p:txBody>
          <a:bodyPr>
            <a:spAutoFit/>
          </a:bodyPr>
          <a:lstStyle>
            <a:lvl1pPr marL="361529" indent="-36152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ED3BED2-20C2-4977-8E0F-331C5BDAE6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67" y="224629"/>
            <a:ext cx="360000" cy="3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92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46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995AA-C26E-4AF6-A7BA-848B15EA88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2048" y="250276"/>
            <a:ext cx="10501171" cy="286219"/>
          </a:xfrm>
        </p:spPr>
        <p:txBody>
          <a:bodyPr wrap="square" lIns="0" bIns="0" anchor="ctr" anchorCtr="0">
            <a:spAutoFit/>
          </a:bodyPr>
          <a:lstStyle>
            <a:lvl1pPr>
              <a:lnSpc>
                <a:spcPct val="100000"/>
              </a:lnSpc>
              <a:defRPr kumimoji="0" lang="ru-RU" sz="1700" b="0" i="0" u="none" strike="noStrike" cap="all" spc="400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lang="ru-RU" sz="2400" smtClean="0"/>
            </a:lvl2pPr>
            <a:lvl3pPr>
              <a:defRPr lang="ru-RU" sz="2400" smtClean="0"/>
            </a:lvl3pPr>
            <a:lvl4pPr>
              <a:defRPr lang="ru-RU" sz="2400" smtClean="0"/>
            </a:lvl4pPr>
            <a:lvl5pPr>
              <a:defRPr lang="ru-RU" sz="2400"/>
            </a:lvl5pPr>
          </a:lstStyle>
          <a:p>
            <a:pPr marL="0" lvl="0">
              <a:lnSpc>
                <a:spcPct val="90000"/>
              </a:lnSpc>
              <a:spcBef>
                <a:spcPct val="0"/>
              </a:spcBef>
              <a:buNone/>
            </a:pPr>
            <a:r>
              <a:rPr lang="ru-RU" dirty="0"/>
              <a:t>Образец 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D3BED2-20C2-4977-8E0F-331C5BDAE6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67" y="224629"/>
            <a:ext cx="360000" cy="3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73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46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995AA-C26E-4AF6-A7BA-848B15EA88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2048" y="250276"/>
            <a:ext cx="10501171" cy="286219"/>
          </a:xfrm>
        </p:spPr>
        <p:txBody>
          <a:bodyPr wrap="square" lIns="0" bIns="0" anchor="ctr" anchorCtr="0">
            <a:spAutoFit/>
          </a:bodyPr>
          <a:lstStyle>
            <a:lvl1pPr>
              <a:lnSpc>
                <a:spcPct val="100000"/>
              </a:lnSpc>
              <a:defRPr kumimoji="0" lang="ru-RU" sz="1700" b="0" i="0" u="none" strike="noStrike" cap="all" spc="400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lang="ru-RU" sz="2400" smtClean="0"/>
            </a:lvl2pPr>
            <a:lvl3pPr>
              <a:defRPr lang="ru-RU" sz="2400" smtClean="0"/>
            </a:lvl3pPr>
            <a:lvl4pPr>
              <a:defRPr lang="ru-RU" sz="2400" smtClean="0"/>
            </a:lvl4pPr>
            <a:lvl5pPr>
              <a:defRPr lang="ru-RU" sz="2400"/>
            </a:lvl5pPr>
          </a:lstStyle>
          <a:p>
            <a:pPr marL="0" lvl="0">
              <a:lnSpc>
                <a:spcPct val="90000"/>
              </a:lnSpc>
              <a:spcBef>
                <a:spcPct val="0"/>
              </a:spcBef>
              <a:buNone/>
            </a:pPr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DA114E-33BA-4437-9D35-05F73128A2DB}"/>
              </a:ext>
            </a:extLst>
          </p:cNvPr>
          <p:cNvSpPr/>
          <p:nvPr userDrawn="1"/>
        </p:nvSpPr>
        <p:spPr>
          <a:xfrm>
            <a:off x="0" y="642371"/>
            <a:ext cx="12195175" cy="698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4" tIns="45667" rIns="91334" bIns="45667"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D3BED2-20C2-4977-8E0F-331C5BDAE6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67" y="224629"/>
            <a:ext cx="360000" cy="3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89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3">
          <p15:clr>
            <a:srgbClr val="FBAE40"/>
          </p15:clr>
        </p15:guide>
        <p15:guide id="2" pos="3840">
          <p15:clr>
            <a:srgbClr val="FBAE40"/>
          </p15:clr>
        </p15:guide>
        <p15:guide id="3" pos="746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Линия"/>
          <p:cNvSpPr/>
          <p:nvPr/>
        </p:nvSpPr>
        <p:spPr>
          <a:xfrm flipV="1">
            <a:off x="381099" y="698317"/>
            <a:ext cx="11432977" cy="185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35717" tIns="35717" rIns="35717" bIns="35717" anchor="ctr"/>
          <a:lstStyle/>
          <a:p>
            <a:pPr defTabSz="321457" hangingPunct="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9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381100" y="341426"/>
            <a:ext cx="10480229" cy="30151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145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700" cap="all" spc="84"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7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67619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397" y="1122363"/>
            <a:ext cx="914638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397" y="3602038"/>
            <a:ext cx="914638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A2E0-B261-4049-BEF2-DA39D374E07B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A4D5-6FFB-4AFA-809C-387F66A9A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1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448" y="1316767"/>
            <a:ext cx="11524174" cy="4979157"/>
          </a:xfrm>
          <a:prstGeom prst="rect">
            <a:avLst/>
          </a:prstGeom>
        </p:spPr>
        <p:txBody>
          <a:bodyPr vert="horz" lIns="91331" tIns="45666" rIns="91331" bIns="45666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89309" y="6409954"/>
            <a:ext cx="2845541" cy="366183"/>
          </a:xfrm>
          <a:prstGeom prst="rect">
            <a:avLst/>
          </a:prstGeom>
        </p:spPr>
        <p:txBody>
          <a:bodyPr vert="horz" lIns="91331" tIns="45666" rIns="91331" bIns="45666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7762"/>
            <a:fld id="{A22995AA-C26E-4AF6-A7BA-848B15EA88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776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335502" y="675919"/>
            <a:ext cx="1152417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88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5" r:id="rId4"/>
    <p:sldLayoutId id="2147483669" r:id="rId5"/>
    <p:sldLayoutId id="2147483670" r:id="rId6"/>
  </p:sldLayoutIdLst>
  <p:hf hdr="0" ftr="0" dt="0"/>
  <p:txStyles>
    <p:titleStyle>
      <a:lvl1pPr algn="l" defTabSz="1217762" rtl="0" eaLnBrk="1" latinLnBrk="0" hangingPunct="1">
        <a:spcBef>
          <a:spcPct val="0"/>
        </a:spcBef>
        <a:buNone/>
        <a:defRPr kumimoji="0" lang="ru-RU" sz="2400" b="1" i="0" u="none" strike="noStrike" kern="1200" cap="all" spc="400" normalizeH="0" baseline="0" dirty="0">
          <a:ln>
            <a:noFill/>
          </a:ln>
          <a:solidFill>
            <a:srgbClr val="00703C"/>
          </a:solidFill>
          <a:effectLst/>
          <a:uLnTx/>
          <a:uFillTx/>
          <a:latin typeface="+mn-lt"/>
          <a:ea typeface="+mj-ea"/>
          <a:cs typeface="+mj-cs"/>
        </a:defRPr>
      </a:lvl1pPr>
    </p:titleStyle>
    <p:bodyStyle>
      <a:lvl1pPr marL="0" indent="0" algn="l" defTabSz="1217762" rtl="0" eaLnBrk="1" latinLnBrk="0" hangingPunct="1"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8877" indent="0" algn="l" defTabSz="1217762" rtl="0" eaLnBrk="1" latinLnBrk="0" hangingPunct="1"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17762" indent="0" algn="l" defTabSz="1217762" rtl="0" eaLnBrk="1" latinLnBrk="0" hangingPunct="1"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6636" indent="0" algn="l" defTabSz="1217762" rtl="0" eaLnBrk="1" latinLnBrk="0" hangingPunct="1"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435515" indent="0" algn="l" defTabSz="1217762" rtl="0" eaLnBrk="1" latinLnBrk="0" hangingPunct="1"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348833" indent="-304435" algn="l" defTabSz="12177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7711" indent="-304435" algn="l" defTabSz="12177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6593" indent="-304435" algn="l" defTabSz="12177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470" indent="-304435" algn="l" defTabSz="12177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877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762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636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515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395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273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153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031" algn="l" defTabSz="12177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zprombank.ru/full/loan-consumer/lite-credit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www.gazprombank.ru/personal/take_credit/consumer_credit/" TargetMode="Externa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gazprombank.ru/" TargetMode="Externa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zprombank.ru/personal/take_credit/consumer_credit/" TargetMode="External"/><Relationship Id="rId2" Type="http://schemas.openxmlformats.org/officeDocument/2006/relationships/hyperlink" Target="http://gazprombank.link.email.gazprombank.ru/gazprombank/1437,=0JUAL8GKl7dfY-d6oV62arg/448,616986,300917,?aHR0cHM6Ly93d3cuZ2F6cHJvbWJhbmsucnUvcGVyc29uYWwvdGFrZV9jcmVkaXQvY29uc3VtZXJfY3JlZGl0X25ldy8=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Рекомендации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для рассылок</a:t>
            </a:r>
          </a:p>
        </p:txBody>
      </p:sp>
    </p:spTree>
    <p:extLst>
      <p:ext uri="{BB962C8B-B14F-4D97-AF65-F5344CB8AC3E}">
        <p14:creationId xmlns:p14="http://schemas.microsoft.com/office/powerpoint/2010/main" val="233429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1167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4" imgW="366" imgH="367" progId="TCLayout.ActiveDocument.1">
                  <p:embed/>
                </p:oleObj>
              </mc:Choice>
              <mc:Fallback>
                <p:oleObj name="think-cell Slide" r:id="rId4" imgW="366" imgH="36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2951" y="160440"/>
            <a:ext cx="10946275" cy="445220"/>
          </a:xfrm>
          <a:prstGeom prst="rect">
            <a:avLst/>
          </a:prstGeom>
        </p:spPr>
        <p:txBody>
          <a:bodyPr vert="horz" wrap="square" lIns="0" tIns="44674" rIns="89474" bIns="0" rtlCol="0" anchor="t" anchorCtr="0">
            <a:spAutoFit/>
          </a:bodyPr>
          <a:lstStyle/>
          <a:p>
            <a:pPr defTabSz="1217762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sz="2600" cap="all" spc="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Основное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53671" y="5945027"/>
            <a:ext cx="5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951" y="944724"/>
            <a:ext cx="11484087" cy="645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42900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макета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сотрудниками Газпромбанка:</a:t>
            </a:r>
          </a:p>
          <a:p>
            <a:pPr marL="431800" indent="-342900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Брендирование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цветах вашего сервиса или сайта (при рассылке не должно складываться впечатление, что письмо пришло от имени Газпромбанка).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отправителя: письмо приходит от имени сервиса. Не использовать в имени отправителя наименование «Газпромбанк».</a:t>
            </a:r>
          </a:p>
          <a:p>
            <a:pPr marL="431800" indent="-342900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объёме базы более 30 тысяч адресов делать постепенную рассылку. 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письма: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 использовать наименование банка. Например, «Легкий кредит от Газпромбанка»/ «Легкий кредит до 3 млн рублей от Газпромбанка» и т.п.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7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think-cell Slide" r:id="rId4" imgW="366" imgH="367" progId="TCLayout.ActiveDocument.1">
                  <p:embed/>
                </p:oleObj>
              </mc:Choice>
              <mc:Fallback>
                <p:oleObj name="think-cell Slide" r:id="rId4" imgW="366" imgH="367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2951" y="160440"/>
            <a:ext cx="10946275" cy="445220"/>
          </a:xfrm>
          <a:prstGeom prst="rect">
            <a:avLst/>
          </a:prstGeom>
        </p:spPr>
        <p:txBody>
          <a:bodyPr vert="horz" wrap="square" lIns="0" tIns="44674" rIns="89474" bIns="0" rtlCol="0" anchor="t" anchorCtr="0">
            <a:spAutoFit/>
          </a:bodyPr>
          <a:lstStyle/>
          <a:p>
            <a:pPr defTabSz="1217762">
              <a:spcBef>
                <a:spcPct val="20000"/>
              </a:spcBef>
            </a:pPr>
            <a:r>
              <a:rPr lang="ru-RU" sz="2600" cap="all" spc="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 продукте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53671" y="5945027"/>
            <a:ext cx="5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403" y="944724"/>
            <a:ext cx="114132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Информацию о продукте брать только на официальном сайте банка в соответствующем разделе.</a:t>
            </a:r>
          </a:p>
          <a:p>
            <a:pPr algn="just">
              <a:lnSpc>
                <a:spcPct val="150000"/>
              </a:lnSpc>
            </a:pP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-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www.gazprombank.ru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Посадочные страницы:</a:t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условия по продукту 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https://www.gazprombank.ru/personal/take_credit/consumer_credit/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>
              <a:lnSpc>
                <a:spcPct val="150000"/>
              </a:lnSpc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анкета</a:t>
            </a:r>
            <a:br>
              <a:rPr lang="ru-RU" sz="18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https://www.gazprombank.ru/full/loan-consumer/lite-credit</a:t>
            </a:r>
            <a:endParaRPr lang="ru-RU" sz="1800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>
              <a:tabLst>
                <a:tab pos="627063" algn="l"/>
              </a:tabLst>
            </a:pPr>
            <a:r>
              <a:rPr lang="ru-RU" sz="18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Преимущества:</a:t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займа: до 5 000 000 рублей.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займа: до 7 лет.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Ставка: от 6,9% годовых при сумме кредита более 1,5 и до 5 млн руб.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8,9% - при сумме 1 - 1,5 млн руб.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9,9% - при сумме 300 тыс. - 1 млн руб.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10,9% годовых – при сумме 50 000 - 299 999, 99 руб.</a:t>
            </a:r>
          </a:p>
          <a:p>
            <a:pPr marL="88900">
              <a:tabLst>
                <a:tab pos="627063" algn="l"/>
              </a:tabLst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увеличивается на 5-6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для клиентов без личного страхования, в зависимости от категории заемщика. Срок кредита: от 13 до 84 мес.</a:t>
            </a:r>
          </a:p>
          <a:p>
            <a:pPr marL="88900">
              <a:tabLst>
                <a:tab pos="627063" algn="l"/>
              </a:tabLst>
            </a:pP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>
              <a:tabLst>
                <a:tab pos="627063" algn="l"/>
              </a:tabLst>
            </a:pP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>
              <a:tabLst>
                <a:tab pos="627063" algn="l"/>
              </a:tabLst>
            </a:pPr>
            <a:endParaRPr lang="ru-RU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74342" y="1124744"/>
            <a:ext cx="9146381" cy="4860540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шрифт для рассылок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Стандартный, поддерживается всеми популярными почтовыми сервисами.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других шрифтов в теле письма запрещено.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Типографские стили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 Arial Bold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кегль 32, интерлиньяж 40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 Arial Bold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кегль 20, интерлиньяж 28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Подзаголовок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Bold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кегль 16, интерлиньяж 20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Regular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кегль 16, интерлиньяж 20 или 24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Мелкий текст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Regular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кегль 14, интерлиньяж 20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2951" y="160440"/>
            <a:ext cx="10946275" cy="445220"/>
          </a:xfrm>
          <a:prstGeom prst="rect">
            <a:avLst/>
          </a:prstGeom>
        </p:spPr>
        <p:txBody>
          <a:bodyPr vert="horz" wrap="square" lIns="0" tIns="44674" rIns="89474" bIns="0" rtlCol="0" anchor="t" anchorCtr="0">
            <a:spAutoFit/>
          </a:bodyPr>
          <a:lstStyle/>
          <a:p>
            <a:pPr defTabSz="1217762">
              <a:spcBef>
                <a:spcPct val="20000"/>
              </a:spcBef>
            </a:pPr>
            <a:r>
              <a:rPr lang="ru-RU" sz="2600" cap="all" spc="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Шрифт</a:t>
            </a:r>
          </a:p>
        </p:txBody>
      </p:sp>
    </p:spTree>
    <p:extLst>
      <p:ext uri="{BB962C8B-B14F-4D97-AF65-F5344CB8AC3E}">
        <p14:creationId xmlns:p14="http://schemas.microsoft.com/office/powerpoint/2010/main" val="125635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36439" y="1052736"/>
            <a:ext cx="11449272" cy="1655762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Адаптивная вёрстка.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ru-RU" sz="17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изображений желательно придерживаться сдержанного стиля, без вульгарных изображений (ориентироваться на то, что предлагается продукт банка входящего в ТОП-3 банков РФ). </a:t>
            </a:r>
            <a:b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Изображение должно быть чётким, хорошего качества. Атрибут </a:t>
            </a:r>
            <a:r>
              <a:rPr lang="en-US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</a:t>
            </a: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прописан. </a:t>
            </a:r>
            <a:b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7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письма не должен содержать орфографических, пунктуационных и стилистических ошибок. Не допускается изменение условий по продукту. </a:t>
            </a:r>
            <a:b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Написание наименование банка в теле письма допустимо только в формате: Газпромбанк.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7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5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прехедере</a:t>
            </a: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содержится краткая информация о чём будет письмо.</a:t>
            </a:r>
            <a:b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7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Подвал должен содержать всю необходимую информацию о сервисе, что направил рассылку, ссылку на сайт сервиса, </a:t>
            </a:r>
            <a:r>
              <a:rPr lang="ru-RU" sz="175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 же ссылку/кнопку на отписку от рассылки.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2951" y="160440"/>
            <a:ext cx="10946275" cy="445220"/>
          </a:xfrm>
          <a:prstGeom prst="rect">
            <a:avLst/>
          </a:prstGeom>
        </p:spPr>
        <p:txBody>
          <a:bodyPr vert="horz" wrap="square" lIns="0" tIns="44674" rIns="89474" bIns="0" rtlCol="0" anchor="t" anchorCtr="0">
            <a:spAutoFit/>
          </a:bodyPr>
          <a:lstStyle/>
          <a:p>
            <a:pPr defTabSz="1217762">
              <a:spcBef>
                <a:spcPct val="20000"/>
              </a:spcBef>
            </a:pPr>
            <a:r>
              <a:rPr lang="ru-RU" sz="2600" cap="all" spc="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 Теле письма</a:t>
            </a:r>
          </a:p>
        </p:txBody>
      </p:sp>
    </p:spTree>
    <p:extLst>
      <p:ext uri="{BB962C8B-B14F-4D97-AF65-F5344CB8AC3E}">
        <p14:creationId xmlns:p14="http://schemas.microsoft.com/office/powerpoint/2010/main" val="423529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36439" y="1052736"/>
            <a:ext cx="11449272" cy="16557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u="sng" dirty="0"/>
              <a:t>Текст:</a:t>
            </a:r>
            <a:r>
              <a:rPr lang="ru-RU" dirty="0"/>
              <a:t> После подачи документов в отделении срок рассмотрения заявки — от 10 минут. Кредитный договор можно заключить только в подразделении банка. Условия определяются индивидуально и могут отличаться от указанных на сайте. Банк может отказать в выдаче кредита без объяснения причин. </a:t>
            </a:r>
            <a:br>
              <a:rPr lang="ru-RU" dirty="0"/>
            </a:br>
            <a:r>
              <a:rPr lang="ru-RU" dirty="0"/>
              <a:t>С тарифами и условиями, определяющими полную стоимость кредита, можно ознакомиться </a:t>
            </a:r>
            <a:r>
              <a:rPr lang="ru-RU" u="sng" dirty="0">
                <a:hlinkClick r:id="rId2"/>
              </a:rPr>
              <a:t>здесь</a:t>
            </a:r>
            <a:r>
              <a:rPr lang="ru-RU" u="sng" dirty="0"/>
              <a:t> </a:t>
            </a:r>
            <a:r>
              <a:rPr lang="en-US" u="sng" dirty="0"/>
              <a:t>[</a:t>
            </a:r>
            <a:r>
              <a:rPr lang="ru-RU" dirty="0"/>
              <a:t>ссылка на продуктовую только на продуктовую страницу с подробными условиями по кредиту -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https://www.gazprombank.ru/personal/take_credit/consumer_credit/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u="sng" dirty="0"/>
              <a:t>]</a:t>
            </a:r>
            <a:r>
              <a:rPr lang="ru-RU" dirty="0"/>
              <a:t>. </a:t>
            </a:r>
            <a:br>
              <a:rPr lang="ru-RU" dirty="0"/>
            </a:br>
            <a:endParaRPr lang="ru-RU" sz="17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951" y="160440"/>
            <a:ext cx="10946275" cy="445220"/>
          </a:xfrm>
          <a:prstGeom prst="rect">
            <a:avLst/>
          </a:prstGeom>
        </p:spPr>
        <p:txBody>
          <a:bodyPr vert="horz" wrap="square" lIns="0" tIns="44674" rIns="89474" bIns="0" rtlCol="0" anchor="t" anchorCtr="0">
            <a:spAutoFit/>
          </a:bodyPr>
          <a:lstStyle/>
          <a:p>
            <a:pPr defTabSz="1217762">
              <a:spcBef>
                <a:spcPct val="20000"/>
              </a:spcBef>
            </a:pPr>
            <a:r>
              <a:rPr lang="ru-RU" sz="2600" cap="all" spc="400" dirty="0" err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Лигал</a:t>
            </a:r>
            <a:r>
              <a:rPr lang="ru-RU" sz="2600" cap="all" spc="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письма</a:t>
            </a:r>
          </a:p>
        </p:txBody>
      </p:sp>
    </p:spTree>
    <p:extLst>
      <p:ext uri="{BB962C8B-B14F-4D97-AF65-F5344CB8AC3E}">
        <p14:creationId xmlns:p14="http://schemas.microsoft.com/office/powerpoint/2010/main" val="495909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14141</TotalTime>
  <Words>556</Words>
  <Application>Microsoft Office PowerPoint</Application>
  <PresentationFormat>Произвольный</PresentationFormat>
  <Paragraphs>43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Segoe UI</vt:lpstr>
      <vt:lpstr>1_Специальное оформление</vt:lpstr>
      <vt:lpstr>think-cell Slide</vt:lpstr>
      <vt:lpstr>Рекомендации для рассылок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Ерусалимская Алина Витальевна</dc:creator>
  <cp:lastModifiedBy>Софья Коняева</cp:lastModifiedBy>
  <cp:revision>935</cp:revision>
  <cp:lastPrinted>2019-01-24T14:40:08Z</cp:lastPrinted>
  <dcterms:created xsi:type="dcterms:W3CDTF">2017-09-27T11:48:16Z</dcterms:created>
  <dcterms:modified xsi:type="dcterms:W3CDTF">2020-08-12T13:18:09Z</dcterms:modified>
</cp:coreProperties>
</file>